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0"/>
  </p:notesMasterIdLst>
  <p:handoutMasterIdLst>
    <p:handoutMasterId r:id="rId21"/>
  </p:handoutMasterIdLst>
  <p:sldIdLst>
    <p:sldId id="256" r:id="rId5"/>
    <p:sldId id="711" r:id="rId6"/>
    <p:sldId id="712" r:id="rId7"/>
    <p:sldId id="715" r:id="rId8"/>
    <p:sldId id="716" r:id="rId9"/>
    <p:sldId id="767" r:id="rId10"/>
    <p:sldId id="793" r:id="rId11"/>
    <p:sldId id="794" r:id="rId12"/>
    <p:sldId id="795" r:id="rId13"/>
    <p:sldId id="796" r:id="rId14"/>
    <p:sldId id="797" r:id="rId15"/>
    <p:sldId id="777" r:id="rId16"/>
    <p:sldId id="798" r:id="rId17"/>
    <p:sldId id="799" r:id="rId18"/>
    <p:sldId id="791" r:id="rId19"/>
  </p:sldIdLst>
  <p:sldSz cx="9144000" cy="6858000" type="screen4x3"/>
  <p:notesSz cx="9928225" cy="6797675"/>
  <p:custDataLst>
    <p:tags r:id="rId2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24" autoAdjust="0"/>
    <p:restoredTop sz="94646" autoAdjust="0"/>
  </p:normalViewPr>
  <p:slideViewPr>
    <p:cSldViewPr>
      <p:cViewPr varScale="1">
        <p:scale>
          <a:sx n="74" d="100"/>
          <a:sy n="74" d="100"/>
        </p:scale>
        <p:origin x="145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25/07/2017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7/25/2017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189753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671468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884874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999130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716439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7061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724587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892771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2511691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6228184" y="620688"/>
            <a:ext cx="1008112"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Assessment</a:t>
            </a:r>
            <a:endParaRPr lang="en-GB" sz="11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24103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P6.1 – Forms of Digital Marketing</a:t>
            </a:r>
            <a:endParaRPr lang="en-GB" sz="11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2699792" y="620688"/>
            <a:ext cx="34563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P6.2 – Purpose and Benefits of Digital Marketing</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LO3%20-%20Resources/6.1%20-%20Digital%20Marketing%20Trends.mp4" TargetMode="External"/><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hyperlink" Target="LO3%20-%20Resources/6.1%20-%20Native%20Advertising.jpg" TargetMode="External"/><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LO3%20-%20Resources/6.1%20-%20Digital%20Marketing%20Trends.mp4" TargetMode="External"/><Relationship Id="rId5" Type="http://schemas.openxmlformats.org/officeDocument/2006/relationships/image" Target="../media/image5.png"/><Relationship Id="rId4" Type="http://schemas.openxmlformats.org/officeDocument/2006/relationships/notesSlide" Target="../notesSlides/notesSlide11.xml"/><Relationship Id="rId9"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LO3%20-%20Resources/6.1%20-%20Digital%20Tribe.jpg" TargetMode="External"/><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LO3%20-%20Resources/6.1%20-%20E-CRM.png" TargetMode="External"/><Relationship Id="rId5" Type="http://schemas.openxmlformats.org/officeDocument/2006/relationships/image" Target="../media/image11.jp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LO3%20-%20Resources/6.1%20-%20Digital%20Tribe.jpg" TargetMode="External"/><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LO3%20-%20Resources/6.1%20-%20E-CRM.png" TargetMode="External"/><Relationship Id="rId5" Type="http://schemas.openxmlformats.org/officeDocument/2006/relationships/image" Target="../media/image11.jp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754268"/>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LO3 - Understand Digital Marketing</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31216"/>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11 – Accounting Concepts</a:t>
            </a:r>
            <a:br>
              <a:rPr lang="en-GB" sz="3400" b="1" dirty="0" smtClean="0"/>
            </a:br>
            <a:r>
              <a:rPr lang="en-GB" sz="3200" b="1" dirty="0">
                <a:solidFill>
                  <a:schemeClr val="tx1">
                    <a:lumMod val="50000"/>
                    <a:lumOff val="50000"/>
                  </a:schemeClr>
                </a:solidFill>
              </a:rPr>
              <a:t>2016</a:t>
            </a:r>
            <a:r>
              <a:rPr lang="en-GB" sz="3200" b="1" dirty="0" smtClean="0">
                <a:solidFill>
                  <a:schemeClr val="tx1">
                    <a:lumMod val="50000"/>
                    <a:lumOff val="50000"/>
                  </a:schemeClr>
                </a:solidFill>
              </a:rPr>
              <a:t> </a:t>
            </a:r>
            <a:r>
              <a:rPr lang="en-GB" sz="3200" b="1" dirty="0">
                <a:solidFill>
                  <a:schemeClr val="tx1">
                    <a:lumMod val="50000"/>
                    <a:lumOff val="50000"/>
                  </a:schemeClr>
                </a:solidFill>
              </a:rPr>
              <a:t>Specification - H/507/8158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336705" cy="5586145"/>
          </a:xfrm>
          <a:prstGeom prst="rect">
            <a:avLst/>
          </a:prstGeom>
        </p:spPr>
        <p:txBody>
          <a:bodyPr wrap="square">
            <a:spAutoFit/>
          </a:bodyPr>
          <a:lstStyle/>
          <a:p>
            <a:pPr>
              <a:buClr>
                <a:srgbClr val="00B050"/>
              </a:buClr>
            </a:pPr>
            <a:r>
              <a:rPr lang="en-US" sz="1700" b="1" dirty="0" smtClean="0">
                <a:solidFill>
                  <a:schemeClr val="dk1"/>
                </a:solidFill>
                <a:latin typeface="Arial" panose="020B0604020202020204" pitchFamily="34" charset="0"/>
                <a:cs typeface="Arial" panose="020B0604020202020204" pitchFamily="34" charset="0"/>
              </a:rPr>
              <a:t>Digital Strategies</a:t>
            </a:r>
            <a:endParaRPr lang="en-US" sz="1700" b="1" dirty="0">
              <a:solidFill>
                <a:schemeClr val="dk1"/>
              </a:solidFill>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1700" b="1" dirty="0" smtClean="0">
                <a:solidFill>
                  <a:schemeClr val="dk1"/>
                </a:solidFill>
                <a:latin typeface="Arial" panose="020B0604020202020204" pitchFamily="34" charset="0"/>
                <a:cs typeface="Arial" panose="020B0604020202020204" pitchFamily="34" charset="0"/>
              </a:rPr>
              <a:t>Search </a:t>
            </a:r>
            <a:r>
              <a:rPr lang="en-US" sz="1700" b="1" dirty="0">
                <a:solidFill>
                  <a:schemeClr val="dk1"/>
                </a:solidFill>
                <a:latin typeface="Arial" panose="020B0604020202020204" pitchFamily="34" charset="0"/>
                <a:cs typeface="Arial" panose="020B0604020202020204" pitchFamily="34" charset="0"/>
              </a:rPr>
              <a:t>Engine Optimization </a:t>
            </a:r>
            <a:r>
              <a:rPr lang="en-US" sz="1700" dirty="0">
                <a:solidFill>
                  <a:schemeClr val="dk1"/>
                </a:solidFill>
                <a:latin typeface="Arial" panose="020B0604020202020204" pitchFamily="34" charset="0"/>
                <a:cs typeface="Arial" panose="020B0604020202020204" pitchFamily="34" charset="0"/>
              </a:rPr>
              <a:t>(</a:t>
            </a:r>
            <a:r>
              <a:rPr lang="en-US" sz="1700" dirty="0" smtClean="0">
                <a:solidFill>
                  <a:schemeClr val="dk1"/>
                </a:solidFill>
                <a:latin typeface="Arial" panose="020B0604020202020204" pitchFamily="34" charset="0"/>
                <a:cs typeface="Arial" panose="020B0604020202020204" pitchFamily="34" charset="0"/>
              </a:rPr>
              <a:t>SEO) - The </a:t>
            </a:r>
            <a:r>
              <a:rPr lang="en-US" sz="1700" dirty="0">
                <a:solidFill>
                  <a:schemeClr val="dk1"/>
                </a:solidFill>
                <a:latin typeface="Arial" panose="020B0604020202020204" pitchFamily="34" charset="0"/>
                <a:cs typeface="Arial" panose="020B0604020202020204" pitchFamily="34" charset="0"/>
              </a:rPr>
              <a:t>process of optimizing your website to ‘rank’ higher in search engine results pages, therefore increasing the amount of organic (or free) traffic that your website receives.</a:t>
            </a:r>
          </a:p>
          <a:p>
            <a:pPr marL="360363" indent="-360363">
              <a:buClr>
                <a:srgbClr val="00B050"/>
              </a:buClr>
              <a:buFont typeface="Wingdings 3" panose="05040102010807070707" pitchFamily="18" charset="2"/>
              <a:buChar char=""/>
            </a:pPr>
            <a:r>
              <a:rPr lang="en-US" sz="1700" b="1" dirty="0" smtClean="0">
                <a:solidFill>
                  <a:schemeClr val="dk1"/>
                </a:solidFill>
                <a:latin typeface="Arial" panose="020B0604020202020204" pitchFamily="34" charset="0"/>
                <a:cs typeface="Arial" panose="020B0604020202020204" pitchFamily="34" charset="0"/>
              </a:rPr>
              <a:t>Content Marketing </a:t>
            </a:r>
            <a:r>
              <a:rPr lang="en-US" sz="1700" dirty="0" smtClean="0">
                <a:solidFill>
                  <a:schemeClr val="dk1"/>
                </a:solidFill>
                <a:latin typeface="Arial" panose="020B0604020202020204" pitchFamily="34" charset="0"/>
                <a:cs typeface="Arial" panose="020B0604020202020204" pitchFamily="34" charset="0"/>
              </a:rPr>
              <a:t>- The </a:t>
            </a:r>
            <a:r>
              <a:rPr lang="en-US" sz="1700" dirty="0">
                <a:solidFill>
                  <a:schemeClr val="dk1"/>
                </a:solidFill>
                <a:latin typeface="Arial" panose="020B0604020202020204" pitchFamily="34" charset="0"/>
                <a:cs typeface="Arial" panose="020B0604020202020204" pitchFamily="34" charset="0"/>
              </a:rPr>
              <a:t>creation and promotion of content assets for the purpose of generating brand awareness, traffic growth, lead generation, or customers</a:t>
            </a:r>
            <a:r>
              <a:rPr lang="en-US" sz="1700" dirty="0" smtClean="0">
                <a:solidFill>
                  <a:schemeClr val="dk1"/>
                </a:solidFill>
                <a:latin typeface="Arial" panose="020B0604020202020204" pitchFamily="34" charset="0"/>
                <a:cs typeface="Arial" panose="020B0604020202020204" pitchFamily="34" charset="0"/>
              </a:rPr>
              <a:t>.</a:t>
            </a:r>
            <a:endParaRPr lang="en-US" sz="1700" dirty="0">
              <a:solidFill>
                <a:schemeClr val="dk1"/>
              </a:solidFill>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1700" b="1" dirty="0">
                <a:solidFill>
                  <a:schemeClr val="dk1"/>
                </a:solidFill>
                <a:latin typeface="Arial" panose="020B0604020202020204" pitchFamily="34" charset="0"/>
                <a:cs typeface="Arial" panose="020B0604020202020204" pitchFamily="34" charset="0"/>
              </a:rPr>
              <a:t>Inbound </a:t>
            </a:r>
            <a:r>
              <a:rPr lang="en-US" sz="1700" b="1" dirty="0" smtClean="0">
                <a:solidFill>
                  <a:schemeClr val="dk1"/>
                </a:solidFill>
                <a:latin typeface="Arial" panose="020B0604020202020204" pitchFamily="34" charset="0"/>
                <a:cs typeface="Arial" panose="020B0604020202020204" pitchFamily="34" charset="0"/>
              </a:rPr>
              <a:t>Marketing </a:t>
            </a:r>
            <a:r>
              <a:rPr lang="en-US" sz="1700" dirty="0" smtClean="0">
                <a:solidFill>
                  <a:schemeClr val="dk1"/>
                </a:solidFill>
                <a:latin typeface="Arial" panose="020B0604020202020204" pitchFamily="34" charset="0"/>
                <a:cs typeface="Arial" panose="020B0604020202020204" pitchFamily="34" charset="0"/>
              </a:rPr>
              <a:t>- Inbound </a:t>
            </a:r>
            <a:r>
              <a:rPr lang="en-US" sz="1700" dirty="0">
                <a:solidFill>
                  <a:schemeClr val="dk1"/>
                </a:solidFill>
                <a:latin typeface="Arial" panose="020B0604020202020204" pitchFamily="34" charset="0"/>
                <a:cs typeface="Arial" panose="020B0604020202020204" pitchFamily="34" charset="0"/>
              </a:rPr>
              <a:t>marketing refers to the ‘full-funnel’ approach to attracting, converting, closing, and delighting customers using online content. </a:t>
            </a:r>
          </a:p>
          <a:p>
            <a:pPr marL="360363" indent="-360363">
              <a:buClr>
                <a:srgbClr val="00B050"/>
              </a:buClr>
              <a:buFont typeface="Wingdings 3" panose="05040102010807070707" pitchFamily="18" charset="2"/>
              <a:buChar char=""/>
            </a:pPr>
            <a:r>
              <a:rPr lang="en-US" sz="1700" b="1" dirty="0">
                <a:solidFill>
                  <a:schemeClr val="dk1"/>
                </a:solidFill>
                <a:latin typeface="Arial" panose="020B0604020202020204" pitchFamily="34" charset="0"/>
                <a:cs typeface="Arial" panose="020B0604020202020204" pitchFamily="34" charset="0"/>
              </a:rPr>
              <a:t>Social Media </a:t>
            </a:r>
            <a:r>
              <a:rPr lang="en-US" sz="1700" b="1" dirty="0" smtClean="0">
                <a:solidFill>
                  <a:schemeClr val="dk1"/>
                </a:solidFill>
                <a:latin typeface="Arial" panose="020B0604020202020204" pitchFamily="34" charset="0"/>
                <a:cs typeface="Arial" panose="020B0604020202020204" pitchFamily="34" charset="0"/>
              </a:rPr>
              <a:t>Marketing </a:t>
            </a:r>
            <a:r>
              <a:rPr lang="en-US" sz="1700" dirty="0" smtClean="0">
                <a:solidFill>
                  <a:schemeClr val="dk1"/>
                </a:solidFill>
                <a:latin typeface="Arial" panose="020B0604020202020204" pitchFamily="34" charset="0"/>
                <a:cs typeface="Arial" panose="020B0604020202020204" pitchFamily="34" charset="0"/>
              </a:rPr>
              <a:t>- The </a:t>
            </a:r>
            <a:r>
              <a:rPr lang="en-US" sz="1700" dirty="0">
                <a:solidFill>
                  <a:schemeClr val="dk1"/>
                </a:solidFill>
                <a:latin typeface="Arial" panose="020B0604020202020204" pitchFamily="34" charset="0"/>
                <a:cs typeface="Arial" panose="020B0604020202020204" pitchFamily="34" charset="0"/>
              </a:rPr>
              <a:t>practice of promoting your brand and your content on social media channels to increase brand awareness, drive traffic, and generate leads for your business. </a:t>
            </a:r>
          </a:p>
          <a:p>
            <a:pPr marL="360363" indent="-360363">
              <a:buClr>
                <a:srgbClr val="00B050"/>
              </a:buClr>
              <a:buFont typeface="Wingdings 3" panose="05040102010807070707" pitchFamily="18" charset="2"/>
              <a:buChar char=""/>
            </a:pPr>
            <a:r>
              <a:rPr lang="en-US" sz="1700" b="1" dirty="0">
                <a:solidFill>
                  <a:schemeClr val="dk1"/>
                </a:solidFill>
                <a:latin typeface="Arial" panose="020B0604020202020204" pitchFamily="34" charset="0"/>
                <a:cs typeface="Arial" panose="020B0604020202020204" pitchFamily="34" charset="0"/>
              </a:rPr>
              <a:t>Pay-Per-Click</a:t>
            </a:r>
            <a:r>
              <a:rPr lang="en-US" sz="1700" dirty="0">
                <a:solidFill>
                  <a:schemeClr val="dk1"/>
                </a:solidFill>
                <a:latin typeface="Arial" panose="020B0604020202020204" pitchFamily="34" charset="0"/>
                <a:cs typeface="Arial" panose="020B0604020202020204" pitchFamily="34" charset="0"/>
              </a:rPr>
              <a:t> (</a:t>
            </a:r>
            <a:r>
              <a:rPr lang="en-US" sz="1700" dirty="0" smtClean="0">
                <a:solidFill>
                  <a:schemeClr val="dk1"/>
                </a:solidFill>
                <a:latin typeface="Arial" panose="020B0604020202020204" pitchFamily="34" charset="0"/>
                <a:cs typeface="Arial" panose="020B0604020202020204" pitchFamily="34" charset="0"/>
              </a:rPr>
              <a:t>PPC) - A </a:t>
            </a:r>
            <a:r>
              <a:rPr lang="en-US" sz="1700" dirty="0">
                <a:solidFill>
                  <a:schemeClr val="dk1"/>
                </a:solidFill>
                <a:latin typeface="Arial" panose="020B0604020202020204" pitchFamily="34" charset="0"/>
                <a:cs typeface="Arial" panose="020B0604020202020204" pitchFamily="34" charset="0"/>
              </a:rPr>
              <a:t>method of driving traffic to your website by paying a publisher every time your ad is clicked. One of the most common types of PPC is Google AdWords</a:t>
            </a:r>
            <a:r>
              <a:rPr lang="en-US" sz="1700" dirty="0" smtClean="0">
                <a:solidFill>
                  <a:schemeClr val="dk1"/>
                </a:solidFill>
                <a:latin typeface="Arial" panose="020B0604020202020204" pitchFamily="34" charset="0"/>
                <a:cs typeface="Arial" panose="020B0604020202020204" pitchFamily="34" charset="0"/>
              </a:rPr>
              <a:t>.</a:t>
            </a:r>
            <a:endParaRPr lang="en-US" sz="1700" dirty="0">
              <a:solidFill>
                <a:schemeClr val="dk1"/>
              </a:solidFill>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1700" b="1" dirty="0">
                <a:solidFill>
                  <a:schemeClr val="dk1"/>
                </a:solidFill>
                <a:latin typeface="Arial" panose="020B0604020202020204" pitchFamily="34" charset="0"/>
                <a:cs typeface="Arial" panose="020B0604020202020204" pitchFamily="34" charset="0"/>
              </a:rPr>
              <a:t>Affiliate </a:t>
            </a:r>
            <a:r>
              <a:rPr lang="en-US" sz="1700" b="1" dirty="0" smtClean="0">
                <a:solidFill>
                  <a:schemeClr val="dk1"/>
                </a:solidFill>
                <a:latin typeface="Arial" panose="020B0604020202020204" pitchFamily="34" charset="0"/>
                <a:cs typeface="Arial" panose="020B0604020202020204" pitchFamily="34" charset="0"/>
              </a:rPr>
              <a:t>Marketing </a:t>
            </a:r>
            <a:r>
              <a:rPr lang="en-US" sz="1700" dirty="0" smtClean="0">
                <a:solidFill>
                  <a:schemeClr val="dk1"/>
                </a:solidFill>
                <a:latin typeface="Arial" panose="020B0604020202020204" pitchFamily="34" charset="0"/>
                <a:cs typeface="Arial" panose="020B0604020202020204" pitchFamily="34" charset="0"/>
              </a:rPr>
              <a:t>- A </a:t>
            </a:r>
            <a:r>
              <a:rPr lang="en-US" sz="1700" dirty="0">
                <a:solidFill>
                  <a:schemeClr val="dk1"/>
                </a:solidFill>
                <a:latin typeface="Arial" panose="020B0604020202020204" pitchFamily="34" charset="0"/>
                <a:cs typeface="Arial" panose="020B0604020202020204" pitchFamily="34" charset="0"/>
              </a:rPr>
              <a:t>type of performance-based advertising where you receive commission for promoting someone else’s products or services on your website</a:t>
            </a:r>
            <a:r>
              <a:rPr lang="en-US" sz="1700" dirty="0" smtClean="0">
                <a:solidFill>
                  <a:schemeClr val="dk1"/>
                </a:solidFill>
                <a:latin typeface="Arial" panose="020B0604020202020204" pitchFamily="34" charset="0"/>
                <a:cs typeface="Arial" panose="020B0604020202020204" pitchFamily="34" charset="0"/>
              </a:rPr>
              <a:t>.</a:t>
            </a:r>
            <a:endParaRPr lang="en-US" sz="1700" dirty="0">
              <a:solidFill>
                <a:schemeClr val="dk1"/>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P6.1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pic>
        <p:nvPicPr>
          <p:cNvPr id="6" name="6.1 - Digital Marketing Tren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587862" y="1085866"/>
            <a:ext cx="2251613" cy="1263014"/>
          </a:xfrm>
          <a:prstGeom prst="rect">
            <a:avLst/>
          </a:prstGeom>
        </p:spPr>
      </p:pic>
      <p:sp>
        <p:nvSpPr>
          <p:cNvPr id="7" name="TextBox 6">
            <a:hlinkClick r:id="rId6" action="ppaction://hlinkfile"/>
          </p:cNvPr>
          <p:cNvSpPr txBox="1"/>
          <p:nvPr/>
        </p:nvSpPr>
        <p:spPr>
          <a:xfrm>
            <a:off x="7236296" y="2452639"/>
            <a:ext cx="1188133" cy="313049"/>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400" dirty="0" smtClean="0"/>
              <a:t>Click Here</a:t>
            </a:r>
            <a:endParaRPr lang="en-GB" sz="1400" dirty="0"/>
          </a:p>
        </p:txBody>
      </p:sp>
      <p:pic>
        <p:nvPicPr>
          <p:cNvPr id="1026" name="Picture 2" descr="Image result for search engine optimization marketi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7862" y="2908397"/>
            <a:ext cx="2251613" cy="21767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ocial media marketing exampl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6587862" y="5229201"/>
            <a:ext cx="2251613"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24046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96745" cy="5489195"/>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670" b="1" dirty="0" smtClean="0">
                <a:solidFill>
                  <a:schemeClr val="dk1"/>
                </a:solidFill>
                <a:latin typeface="Arial" panose="020B0604020202020204" pitchFamily="34" charset="0"/>
                <a:cs typeface="Arial" panose="020B0604020202020204" pitchFamily="34" charset="0"/>
              </a:rPr>
              <a:t>Native Advertising </a:t>
            </a:r>
            <a:r>
              <a:rPr lang="en-US" sz="1670" dirty="0" smtClean="0">
                <a:solidFill>
                  <a:schemeClr val="dk1"/>
                </a:solidFill>
                <a:latin typeface="Arial" panose="020B0604020202020204" pitchFamily="34" charset="0"/>
                <a:cs typeface="Arial" panose="020B0604020202020204" pitchFamily="34" charset="0"/>
              </a:rPr>
              <a:t>- Native </a:t>
            </a:r>
            <a:r>
              <a:rPr lang="en-US" sz="1670" dirty="0">
                <a:solidFill>
                  <a:schemeClr val="dk1"/>
                </a:solidFill>
                <a:latin typeface="Arial" panose="020B0604020202020204" pitchFamily="34" charset="0"/>
                <a:cs typeface="Arial" panose="020B0604020202020204" pitchFamily="34" charset="0"/>
              </a:rPr>
              <a:t>advertising refers to advertisements that are primarily content-led and featured on a platform alongside other, non-paid content. </a:t>
            </a:r>
            <a:r>
              <a:rPr lang="en-US" sz="1670" dirty="0" err="1">
                <a:solidFill>
                  <a:schemeClr val="dk1"/>
                </a:solidFill>
                <a:latin typeface="Arial" panose="020B0604020202020204" pitchFamily="34" charset="0"/>
                <a:cs typeface="Arial" panose="020B0604020202020204" pitchFamily="34" charset="0"/>
              </a:rPr>
              <a:t>BuzzFeed</a:t>
            </a:r>
            <a:r>
              <a:rPr lang="en-US" sz="1670" dirty="0">
                <a:solidFill>
                  <a:schemeClr val="dk1"/>
                </a:solidFill>
                <a:latin typeface="Arial" panose="020B0604020202020204" pitchFamily="34" charset="0"/>
                <a:cs typeface="Arial" panose="020B0604020202020204" pitchFamily="34" charset="0"/>
              </a:rPr>
              <a:t> sponsored posts are a good example, but many people also consider social media advertising to be ‘native’  -- for example, Facebook advertising and Instagram advertising</a:t>
            </a:r>
            <a:r>
              <a:rPr lang="en-US" sz="1670" dirty="0" smtClean="0">
                <a:solidFill>
                  <a:schemeClr val="dk1"/>
                </a:solidFill>
                <a:latin typeface="Arial" panose="020B0604020202020204" pitchFamily="34" charset="0"/>
                <a:cs typeface="Arial" panose="020B0604020202020204" pitchFamily="34" charset="0"/>
              </a:rPr>
              <a:t>.</a:t>
            </a:r>
            <a:endParaRPr lang="en-US" sz="1670" dirty="0">
              <a:solidFill>
                <a:schemeClr val="dk1"/>
              </a:solidFill>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1670" b="1" dirty="0">
                <a:solidFill>
                  <a:schemeClr val="dk1"/>
                </a:solidFill>
                <a:latin typeface="Arial" panose="020B0604020202020204" pitchFamily="34" charset="0"/>
                <a:cs typeface="Arial" panose="020B0604020202020204" pitchFamily="34" charset="0"/>
              </a:rPr>
              <a:t>Marketing </a:t>
            </a:r>
            <a:r>
              <a:rPr lang="en-US" sz="1670" b="1" dirty="0" smtClean="0">
                <a:solidFill>
                  <a:schemeClr val="dk1"/>
                </a:solidFill>
                <a:latin typeface="Arial" panose="020B0604020202020204" pitchFamily="34" charset="0"/>
                <a:cs typeface="Arial" panose="020B0604020202020204" pitchFamily="34" charset="0"/>
              </a:rPr>
              <a:t>Automation </a:t>
            </a:r>
            <a:r>
              <a:rPr lang="en-US" sz="1670" dirty="0" smtClean="0">
                <a:solidFill>
                  <a:schemeClr val="dk1"/>
                </a:solidFill>
                <a:latin typeface="Arial" panose="020B0604020202020204" pitchFamily="34" charset="0"/>
                <a:cs typeface="Arial" panose="020B0604020202020204" pitchFamily="34" charset="0"/>
              </a:rPr>
              <a:t>- Marketing </a:t>
            </a:r>
            <a:r>
              <a:rPr lang="en-US" sz="1670" dirty="0">
                <a:solidFill>
                  <a:schemeClr val="dk1"/>
                </a:solidFill>
                <a:latin typeface="Arial" panose="020B0604020202020204" pitchFamily="34" charset="0"/>
                <a:cs typeface="Arial" panose="020B0604020202020204" pitchFamily="34" charset="0"/>
              </a:rPr>
              <a:t>automation refers to the software that exists with the goal of automating marketing actions. Many marketing departments have to automate repetitive tasks such as emails, social media, and other website actions</a:t>
            </a:r>
            <a:r>
              <a:rPr lang="en-US" sz="1670" dirty="0" smtClean="0">
                <a:solidFill>
                  <a:schemeClr val="dk1"/>
                </a:solidFill>
                <a:latin typeface="Arial" panose="020B0604020202020204" pitchFamily="34" charset="0"/>
                <a:cs typeface="Arial" panose="020B0604020202020204" pitchFamily="34" charset="0"/>
              </a:rPr>
              <a:t>.</a:t>
            </a:r>
            <a:endParaRPr lang="en-US" sz="1670" dirty="0">
              <a:solidFill>
                <a:schemeClr val="dk1"/>
              </a:solidFill>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1670" b="1" dirty="0">
                <a:solidFill>
                  <a:schemeClr val="dk1"/>
                </a:solidFill>
                <a:latin typeface="Arial" panose="020B0604020202020204" pitchFamily="34" charset="0"/>
                <a:cs typeface="Arial" panose="020B0604020202020204" pitchFamily="34" charset="0"/>
              </a:rPr>
              <a:t>Email </a:t>
            </a:r>
            <a:r>
              <a:rPr lang="en-US" sz="1670" b="1" dirty="0" smtClean="0">
                <a:solidFill>
                  <a:schemeClr val="dk1"/>
                </a:solidFill>
                <a:latin typeface="Arial" panose="020B0604020202020204" pitchFamily="34" charset="0"/>
                <a:cs typeface="Arial" panose="020B0604020202020204" pitchFamily="34" charset="0"/>
              </a:rPr>
              <a:t>Marketing </a:t>
            </a:r>
            <a:r>
              <a:rPr lang="en-US" sz="1670" dirty="0" smtClean="0">
                <a:solidFill>
                  <a:schemeClr val="dk1"/>
                </a:solidFill>
                <a:latin typeface="Arial" panose="020B0604020202020204" pitchFamily="34" charset="0"/>
                <a:cs typeface="Arial" panose="020B0604020202020204" pitchFamily="34" charset="0"/>
              </a:rPr>
              <a:t>- Companies </a:t>
            </a:r>
            <a:r>
              <a:rPr lang="en-US" sz="1670" dirty="0">
                <a:solidFill>
                  <a:schemeClr val="dk1"/>
                </a:solidFill>
                <a:latin typeface="Arial" panose="020B0604020202020204" pitchFamily="34" charset="0"/>
                <a:cs typeface="Arial" panose="020B0604020202020204" pitchFamily="34" charset="0"/>
              </a:rPr>
              <a:t>use email marketing as a way of communicating with their audiences. Email is often used to promote content, discounts and events, as well as to direct people towards the business’ website. </a:t>
            </a:r>
          </a:p>
          <a:p>
            <a:pPr marL="360363" indent="-360363">
              <a:buClr>
                <a:srgbClr val="00B050"/>
              </a:buClr>
              <a:buFont typeface="Wingdings 3" panose="05040102010807070707" pitchFamily="18" charset="2"/>
              <a:buChar char=""/>
            </a:pPr>
            <a:r>
              <a:rPr lang="en-US" sz="1670" b="1" dirty="0">
                <a:solidFill>
                  <a:schemeClr val="dk1"/>
                </a:solidFill>
                <a:latin typeface="Arial" panose="020B0604020202020204" pitchFamily="34" charset="0"/>
                <a:cs typeface="Arial" panose="020B0604020202020204" pitchFamily="34" charset="0"/>
              </a:rPr>
              <a:t>Online </a:t>
            </a:r>
            <a:r>
              <a:rPr lang="en-US" sz="1670" b="1" dirty="0" smtClean="0">
                <a:solidFill>
                  <a:schemeClr val="dk1"/>
                </a:solidFill>
                <a:latin typeface="Arial" panose="020B0604020202020204" pitchFamily="34" charset="0"/>
                <a:cs typeface="Arial" panose="020B0604020202020204" pitchFamily="34" charset="0"/>
              </a:rPr>
              <a:t>PR </a:t>
            </a:r>
            <a:r>
              <a:rPr lang="en-US" sz="1670" dirty="0" smtClean="0">
                <a:solidFill>
                  <a:schemeClr val="dk1"/>
                </a:solidFill>
                <a:latin typeface="Arial" panose="020B0604020202020204" pitchFamily="34" charset="0"/>
                <a:cs typeface="Arial" panose="020B0604020202020204" pitchFamily="34" charset="0"/>
              </a:rPr>
              <a:t>- Online </a:t>
            </a:r>
            <a:r>
              <a:rPr lang="en-US" sz="1670" dirty="0">
                <a:solidFill>
                  <a:schemeClr val="dk1"/>
                </a:solidFill>
                <a:latin typeface="Arial" panose="020B0604020202020204" pitchFamily="34" charset="0"/>
                <a:cs typeface="Arial" panose="020B0604020202020204" pitchFamily="34" charset="0"/>
              </a:rPr>
              <a:t>PR is the practice of securing earned online coverage with digital publications, blogs, and other content-based websites. It’s much like traditional PR, but in the online space</a:t>
            </a:r>
            <a:r>
              <a:rPr lang="en-US" sz="1670" dirty="0" smtClean="0">
                <a:solidFill>
                  <a:schemeClr val="dk1"/>
                </a:solidFill>
                <a:latin typeface="Arial" panose="020B0604020202020204" pitchFamily="34" charset="0"/>
                <a:cs typeface="Arial" panose="020B0604020202020204" pitchFamily="34" charset="0"/>
              </a:rPr>
              <a:t>.</a:t>
            </a:r>
          </a:p>
          <a:p>
            <a:pPr>
              <a:buClr>
                <a:srgbClr val="00B050"/>
              </a:buClr>
            </a:pPr>
            <a:r>
              <a:rPr lang="en-US" sz="1670" b="1" dirty="0" smtClean="0">
                <a:solidFill>
                  <a:srgbClr val="FF0000"/>
                </a:solidFill>
                <a:latin typeface="Arial" panose="020B0604020202020204" pitchFamily="34" charset="0"/>
                <a:cs typeface="Arial" panose="020B0604020202020204" pitchFamily="34" charset="0"/>
              </a:rPr>
              <a:t>P6.1 – Task 01</a:t>
            </a:r>
            <a:r>
              <a:rPr lang="en-US" sz="1670" dirty="0" smtClean="0">
                <a:solidFill>
                  <a:srgbClr val="FF0000"/>
                </a:solidFill>
                <a:latin typeface="Arial" panose="020B0604020202020204" pitchFamily="34" charset="0"/>
                <a:cs typeface="Arial" panose="020B0604020202020204" pitchFamily="34" charset="0"/>
              </a:rPr>
              <a:t> – Define Digital Marketing and using an appropriate business example describe the possible range of methods used.</a:t>
            </a:r>
          </a:p>
          <a:p>
            <a:pPr marL="285750" indent="-285750">
              <a:buClr>
                <a:srgbClr val="C00000"/>
              </a:buClr>
              <a:buFont typeface="Wingdings 3" panose="05040102010807070707" pitchFamily="18" charset="2"/>
              <a:buChar char=""/>
            </a:pPr>
            <a:r>
              <a:rPr lang="en-US" sz="1670" dirty="0" smtClean="0">
                <a:latin typeface="Arial" panose="020B0604020202020204" pitchFamily="34" charset="0"/>
                <a:cs typeface="Arial" panose="020B0604020202020204" pitchFamily="34" charset="0"/>
              </a:rPr>
              <a:t>For this task use a company like Innocent and source a range of different online marketing they do to use as explained examples.</a:t>
            </a:r>
            <a:endParaRPr lang="en-US" sz="1670" dirty="0">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P6.1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pic>
        <p:nvPicPr>
          <p:cNvPr id="2" name="6.1 - Digital Marketing Tren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948264" y="1085866"/>
            <a:ext cx="1891211" cy="1060851"/>
          </a:xfrm>
          <a:prstGeom prst="rect">
            <a:avLst/>
          </a:prstGeom>
        </p:spPr>
      </p:pic>
      <p:sp>
        <p:nvSpPr>
          <p:cNvPr id="3" name="TextBox 2">
            <a:hlinkClick r:id="rId6" action="ppaction://hlinkfile"/>
          </p:cNvPr>
          <p:cNvSpPr txBox="1"/>
          <p:nvPr/>
        </p:nvSpPr>
        <p:spPr>
          <a:xfrm>
            <a:off x="7380312" y="2323863"/>
            <a:ext cx="1188133" cy="313049"/>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400" dirty="0" smtClean="0"/>
              <a:t>Click Here</a:t>
            </a:r>
            <a:endParaRPr lang="en-GB" sz="1400" dirty="0"/>
          </a:p>
        </p:txBody>
      </p:sp>
      <p:pic>
        <p:nvPicPr>
          <p:cNvPr id="2050" name="Picture 2" descr="Image result for email marketing how it work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948264" y="2914984"/>
            <a:ext cx="1875984" cy="18101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8" action="ppaction://hlinkfile"/>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948264" y="5025904"/>
            <a:ext cx="1875984" cy="1499440"/>
          </a:xfrm>
          <a:prstGeom prst="rect">
            <a:avLst/>
          </a:prstGeom>
        </p:spPr>
      </p:pic>
    </p:spTree>
    <p:extLst>
      <p:ext uri="{BB962C8B-B14F-4D97-AF65-F5344CB8AC3E}">
        <p14:creationId xmlns:p14="http://schemas.microsoft.com/office/powerpoint/2010/main" val="206262560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115816256"/>
              </p:ext>
            </p:extLst>
          </p:nvPr>
        </p:nvGraphicFramePr>
        <p:xfrm>
          <a:off x="7164288" y="1052736"/>
          <a:ext cx="1656184" cy="5543164"/>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How often do you fill in an online survey.</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Does anyone ever win the prizes on these online surveys.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SEO, SEM, Banner Ads and Pop-Ups.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What is Googles secret equation that puts you at the top of the google ranking.</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How else can a business move higher up the search results in a browser.</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Who still uses Yahoo, AOL, Ask.</a:t>
                      </a:r>
                      <a:endParaRPr lang="en-GB" sz="1370" dirty="0" smtClean="0">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93866"/>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300" dirty="0" smtClean="0"/>
              <a:t>The purpose of Digital marketing seems straightforward, to get attention and make money but this is the inevitable outcome. Other purposes along the way include</a:t>
            </a:r>
            <a:r>
              <a:rPr lang="en-US" sz="1300" dirty="0"/>
              <a:t>:</a:t>
            </a:r>
            <a:r>
              <a:rPr lang="en-US" sz="1300" dirty="0" smtClean="0"/>
              <a:t> </a:t>
            </a:r>
          </a:p>
          <a:p>
            <a:pPr marL="360363" indent="-360363">
              <a:buClr>
                <a:srgbClr val="00B050"/>
              </a:buClr>
              <a:buFont typeface="Wingdings 3" panose="05040102010807070707" pitchFamily="18" charset="2"/>
              <a:buChar char=""/>
            </a:pPr>
            <a:r>
              <a:rPr lang="en-US" sz="1300" b="1" dirty="0" smtClean="0">
                <a:solidFill>
                  <a:srgbClr val="FF0000"/>
                </a:solidFill>
              </a:rPr>
              <a:t>The </a:t>
            </a:r>
            <a:r>
              <a:rPr lang="en-US" sz="1300" b="1" dirty="0">
                <a:solidFill>
                  <a:srgbClr val="FF0000"/>
                </a:solidFill>
              </a:rPr>
              <a:t>changing nature of </a:t>
            </a:r>
            <a:r>
              <a:rPr lang="en-US" sz="1300" b="1" dirty="0" smtClean="0">
                <a:solidFill>
                  <a:srgbClr val="FF0000"/>
                </a:solidFill>
              </a:rPr>
              <a:t>marketing</a:t>
            </a:r>
            <a:r>
              <a:rPr lang="en-US" sz="1300" dirty="0" smtClean="0">
                <a:solidFill>
                  <a:srgbClr val="FF0000"/>
                </a:solidFill>
              </a:rPr>
              <a:t> </a:t>
            </a:r>
            <a:r>
              <a:rPr lang="en-US" sz="1300" dirty="0" smtClean="0"/>
              <a:t>– Digital marketing does not stop. When you order an product from Amazon you get emails, tracking, recommends, reviews, future discounts and subsidiary requests. It also allows for:</a:t>
            </a:r>
          </a:p>
          <a:p>
            <a:pPr marL="631825" indent="-271463">
              <a:buClr>
                <a:srgbClr val="00B050"/>
              </a:buClr>
              <a:buFont typeface="Arial" panose="020B0604020202020204" pitchFamily="34" charset="0"/>
              <a:buChar char="•"/>
            </a:pPr>
            <a:r>
              <a:rPr lang="en-US" sz="1300" b="1" dirty="0" smtClean="0"/>
              <a:t>Global</a:t>
            </a:r>
            <a:r>
              <a:rPr lang="en-US" sz="1300" dirty="0" smtClean="0"/>
              <a:t> – reach more customers around the world, sent and viewed by thousands rather than a leaflet which is limited to one at a time.</a:t>
            </a:r>
          </a:p>
          <a:p>
            <a:pPr marL="631825" indent="-271463">
              <a:buClr>
                <a:srgbClr val="00B050"/>
              </a:buClr>
              <a:buFont typeface="Arial" panose="020B0604020202020204" pitchFamily="34" charset="0"/>
              <a:buChar char="•"/>
            </a:pPr>
            <a:r>
              <a:rPr lang="en-US" sz="1300" b="1" dirty="0" smtClean="0"/>
              <a:t>24-hours access </a:t>
            </a:r>
            <a:r>
              <a:rPr lang="en-US" sz="1300" dirty="0" smtClean="0"/>
              <a:t>– Never stops, always available, automated and other than bandwidth, is not a great effort to create, use or disseminate.</a:t>
            </a:r>
          </a:p>
          <a:p>
            <a:pPr marL="631825" indent="-271463">
              <a:buClr>
                <a:srgbClr val="00B050"/>
              </a:buClr>
              <a:buFont typeface="Arial" panose="020B0604020202020204" pitchFamily="34" charset="0"/>
              <a:buChar char="•"/>
            </a:pPr>
            <a:r>
              <a:rPr lang="en-US" sz="1300" b="1" dirty="0" smtClean="0"/>
              <a:t>Two-way </a:t>
            </a:r>
            <a:r>
              <a:rPr lang="en-US" sz="1300" b="1" dirty="0"/>
              <a:t>customer </a:t>
            </a:r>
            <a:r>
              <a:rPr lang="en-US" sz="1300" b="1" dirty="0" smtClean="0"/>
              <a:t>interaction </a:t>
            </a:r>
            <a:r>
              <a:rPr lang="en-US" sz="1300" dirty="0" smtClean="0"/>
              <a:t>– Allows the customer to control the conversation with other customers, reviews, blogs, feedbacks, not to the detriment of the company. For instance Amazon allows one customer to review the goods or process for other customers to see, star ratings etc. This makes the customer feel important, in control.</a:t>
            </a:r>
          </a:p>
          <a:p>
            <a:pPr marL="631825" indent="-271463">
              <a:buClr>
                <a:srgbClr val="00B050"/>
              </a:buClr>
              <a:buFont typeface="Arial" panose="020B0604020202020204" pitchFamily="34" charset="0"/>
              <a:buChar char="•"/>
            </a:pPr>
            <a:r>
              <a:rPr lang="en-US" sz="1300" b="1" dirty="0" smtClean="0"/>
              <a:t>Dynamic</a:t>
            </a:r>
            <a:r>
              <a:rPr lang="en-US" sz="1300" dirty="0" smtClean="0"/>
              <a:t> – The method of interacting with the customers is more appealing to a different generation, more options, more flexibility and more capable of being monitored and analysed than before.</a:t>
            </a:r>
          </a:p>
          <a:p>
            <a:pPr marL="631825" indent="-271463">
              <a:buClr>
                <a:srgbClr val="00B050"/>
              </a:buClr>
              <a:buFont typeface="Arial" panose="020B0604020202020204" pitchFamily="34" charset="0"/>
              <a:buChar char="•"/>
            </a:pPr>
            <a:r>
              <a:rPr lang="en-US" sz="1300" b="1" dirty="0" smtClean="0"/>
              <a:t>Controlled/not controlled by a business </a:t>
            </a:r>
            <a:r>
              <a:rPr lang="en-US" sz="1300" dirty="0" smtClean="0"/>
              <a:t>(</a:t>
            </a:r>
            <a:r>
              <a:rPr lang="en-US" sz="1300" dirty="0"/>
              <a:t>e.g. viral</a:t>
            </a:r>
            <a:r>
              <a:rPr lang="en-US" sz="1300" dirty="0" smtClean="0"/>
              <a:t>) – Companies can let the marketing online act on its own, self analyse, register clicks, automatically email responses etc. or it can be controlled, checked by a web master or analysed manually, offline marketing does not have that option.</a:t>
            </a:r>
          </a:p>
          <a:p>
            <a:pPr marL="631825" indent="-271463">
              <a:buClr>
                <a:srgbClr val="00B050"/>
              </a:buClr>
              <a:buFont typeface="Arial" panose="020B0604020202020204" pitchFamily="34" charset="0"/>
              <a:buChar char="•"/>
            </a:pPr>
            <a:r>
              <a:rPr lang="en-US" sz="1300" b="1" dirty="0" smtClean="0"/>
              <a:t>Reach</a:t>
            </a:r>
            <a:r>
              <a:rPr lang="en-US" sz="1300" dirty="0" smtClean="0"/>
              <a:t> – With tailored marketing, tracking demographics on a database and gearing responses specifically to other web use (cookies), online marketing has the ability to reach the demographic more clearly and precisely than offline viral marketing.</a:t>
            </a:r>
          </a:p>
          <a:p>
            <a:pPr marL="631825" indent="-271463">
              <a:buClr>
                <a:srgbClr val="00B050"/>
              </a:buClr>
              <a:buFont typeface="Arial" panose="020B0604020202020204" pitchFamily="34" charset="0"/>
              <a:buChar char="•"/>
            </a:pPr>
            <a:r>
              <a:rPr lang="en-US" sz="1300" b="1" dirty="0"/>
              <a:t>C</a:t>
            </a:r>
            <a:r>
              <a:rPr lang="en-US" sz="1300" b="1" dirty="0" smtClean="0"/>
              <a:t>hoice </a:t>
            </a:r>
            <a:r>
              <a:rPr lang="en-US" sz="1300" b="1" dirty="0"/>
              <a:t>of </a:t>
            </a:r>
            <a:r>
              <a:rPr lang="en-US" sz="1300" b="1" dirty="0" smtClean="0"/>
              <a:t>platform </a:t>
            </a:r>
            <a:r>
              <a:rPr lang="en-US" sz="1300" dirty="0" smtClean="0"/>
              <a:t>– Online gives the options of email to web, blog to wiki, pop ups etc. It is also available on the phone, tablet, web, compatible devices widening the scope of activity.</a:t>
            </a:r>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P6.2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spTree>
    <p:extLst>
      <p:ext uri="{BB962C8B-B14F-4D97-AF65-F5344CB8AC3E}">
        <p14:creationId xmlns:p14="http://schemas.microsoft.com/office/powerpoint/2010/main" val="164057352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632311"/>
          </a:xfrm>
          <a:prstGeom prst="rect">
            <a:avLst/>
          </a:prstGeom>
        </p:spPr>
        <p:txBody>
          <a:bodyPr wrap="square">
            <a:spAutoFit/>
          </a:bodyPr>
          <a:lstStyle/>
          <a:p>
            <a:pPr marL="269875" indent="-269875">
              <a:buClr>
                <a:srgbClr val="00B050"/>
              </a:buClr>
              <a:buFont typeface="Wingdings 3" panose="05040102010807070707" pitchFamily="18" charset="2"/>
              <a:buChar char=""/>
            </a:pPr>
            <a:r>
              <a:rPr lang="en-US" sz="1500" b="1" dirty="0">
                <a:solidFill>
                  <a:srgbClr val="FF0000"/>
                </a:solidFill>
              </a:rPr>
              <a:t>Changes in consumer behaviour </a:t>
            </a:r>
            <a:r>
              <a:rPr lang="en-US" sz="1500" dirty="0"/>
              <a:t>(e.g. digital natives) - A digital native is an individual who was born after the widespread adoption of digital technology. </a:t>
            </a:r>
            <a:r>
              <a:rPr lang="en-US" sz="1500" dirty="0" smtClean="0"/>
              <a:t>It </a:t>
            </a:r>
            <a:r>
              <a:rPr lang="en-US" sz="1500" dirty="0"/>
              <a:t>is a </a:t>
            </a:r>
            <a:r>
              <a:rPr lang="en-US" sz="1500" dirty="0" smtClean="0"/>
              <a:t>one size fits all </a:t>
            </a:r>
            <a:r>
              <a:rPr lang="en-US" sz="1500" dirty="0"/>
              <a:t>category for children who have grown up using technology like the Internet, computers and mobile devices</a:t>
            </a:r>
            <a:r>
              <a:rPr lang="en-US" sz="1500" dirty="0" smtClean="0"/>
              <a:t>. Digital marketing is something they are used to, have adapted to and respond to more than offline marketing. As this generation grows in size, so too does the need and desire to get in on the game.</a:t>
            </a:r>
            <a:endParaRPr lang="en-US" sz="1500" dirty="0"/>
          </a:p>
          <a:p>
            <a:pPr marL="269875" indent="-269875">
              <a:buClr>
                <a:srgbClr val="00B050"/>
              </a:buClr>
              <a:buFont typeface="Wingdings 3" panose="05040102010807070707" pitchFamily="18" charset="2"/>
              <a:buChar char=""/>
            </a:pPr>
            <a:r>
              <a:rPr lang="en-US" sz="1500" b="1" dirty="0">
                <a:solidFill>
                  <a:srgbClr val="FF0000"/>
                </a:solidFill>
              </a:rPr>
              <a:t>Increased participation in social communities and generating interest groups</a:t>
            </a:r>
            <a:r>
              <a:rPr lang="en-US" sz="1500" dirty="0">
                <a:solidFill>
                  <a:srgbClr val="FF0000"/>
                </a:solidFill>
              </a:rPr>
              <a:t> </a:t>
            </a:r>
            <a:r>
              <a:rPr lang="en-US" sz="1500" dirty="0"/>
              <a:t>(‘Digital tribes’) - The rise of social networks has changed how companies interact with their users: online marketing is now about social communities and generating interest groups rather than just the hard sell. In the digital world, getting people's attention means creating and accessing communities of interest – also known as digital tribes – that have shared interests over a particular subject or service.</a:t>
            </a:r>
          </a:p>
          <a:p>
            <a:pPr marL="269875" indent="-269875">
              <a:buClr>
                <a:srgbClr val="00B050"/>
              </a:buClr>
              <a:buFont typeface="Wingdings 3" panose="05040102010807070707" pitchFamily="18" charset="2"/>
              <a:buChar char=""/>
            </a:pPr>
            <a:r>
              <a:rPr lang="en-US" sz="1500" dirty="0"/>
              <a:t>Members of digital tribes are defined by who they hang out with on the web or via their mobile devices; it is about what interests a person has, and what networks they communicate inside of. Traditionally companies have targeted people by socioeconomic groupings, now they sue social media to </a:t>
            </a:r>
            <a:r>
              <a:rPr lang="en-US" sz="1500" dirty="0" err="1"/>
              <a:t>categorise</a:t>
            </a:r>
            <a:r>
              <a:rPr lang="en-US" sz="1500" dirty="0"/>
              <a:t> the groupings for them.</a:t>
            </a:r>
          </a:p>
          <a:p>
            <a:pPr marL="269875" indent="-269875">
              <a:buClr>
                <a:srgbClr val="00B050"/>
              </a:buClr>
              <a:buFont typeface="Wingdings 3" panose="05040102010807070707" pitchFamily="18" charset="2"/>
              <a:buChar char=""/>
            </a:pPr>
            <a:r>
              <a:rPr lang="en-US" sz="1500" b="1" dirty="0">
                <a:solidFill>
                  <a:srgbClr val="FF0000"/>
                </a:solidFill>
              </a:rPr>
              <a:t>To reduce costs </a:t>
            </a:r>
            <a:r>
              <a:rPr lang="en-US" sz="1500" dirty="0"/>
              <a:t>– Digital marketing is cheaper than offline marketing, no paper, no printing, no need for staff to distribute, most of it is automatic so there is less need to analyse results when the information is already in digital format. SEO and SEM cost but it is linked to the rewards gained whereas email and web marketing is free or practically free</a:t>
            </a:r>
            <a:r>
              <a:rPr lang="en-US" sz="1500" dirty="0" smtClean="0"/>
              <a:t>.</a:t>
            </a:r>
            <a:endParaRPr lang="en-US" sz="1500" dirty="0"/>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P6.2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pic>
        <p:nvPicPr>
          <p:cNvPr id="6" name="Picture 5">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9442" y="2804534"/>
            <a:ext cx="1674258" cy="111617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9442" y="4005064"/>
            <a:ext cx="1674258" cy="1004555"/>
          </a:xfrm>
          <a:prstGeom prst="rect">
            <a:avLst/>
          </a:prstGeom>
        </p:spPr>
      </p:pic>
      <p:pic>
        <p:nvPicPr>
          <p:cNvPr id="9" name="Picture 8">
            <a:hlinkClick r:id="rId6" action="ppaction://hlinkfi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9442" y="1067130"/>
            <a:ext cx="1674258" cy="1674258"/>
          </a:xfrm>
          <a:prstGeom prst="rect">
            <a:avLst/>
          </a:prstGeom>
        </p:spPr>
      </p:pic>
      <p:pic>
        <p:nvPicPr>
          <p:cNvPr id="10" name="Picture 4" descr="Image result for digital marketi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4856" y="5145633"/>
            <a:ext cx="1668844" cy="1523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9235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4478149"/>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500" b="1" dirty="0">
                <a:solidFill>
                  <a:srgbClr val="FF0000"/>
                </a:solidFill>
              </a:rPr>
              <a:t>To improve reputation</a:t>
            </a:r>
            <a:r>
              <a:rPr lang="en-US" sz="1500" dirty="0"/>
              <a:t> (e.g. two-way communication, visibility, keeping up with competitors) – Online and digital marketing benefits communication as it adds a new line of communication that has more merits than failures. Emailing, reviewing and blogging add content, gives the customer more options, allows tracking and monitoring of activity. And if your company is not doing it, your competition will, staying up to date with digital methods improves a companies reputation, shows that they are forward thinking.</a:t>
            </a:r>
          </a:p>
          <a:p>
            <a:pPr marL="360363" indent="-360363">
              <a:buClr>
                <a:srgbClr val="00B050"/>
              </a:buClr>
              <a:buFont typeface="Wingdings 3" panose="05040102010807070707" pitchFamily="18" charset="2"/>
              <a:buChar char=""/>
            </a:pPr>
            <a:r>
              <a:rPr lang="en-US" sz="1500" dirty="0" smtClean="0">
                <a:solidFill>
                  <a:srgbClr val="FF0000"/>
                </a:solidFill>
              </a:rPr>
              <a:t>To </a:t>
            </a:r>
            <a:r>
              <a:rPr lang="en-US" sz="1500" b="1" dirty="0">
                <a:solidFill>
                  <a:srgbClr val="FF0000"/>
                </a:solidFill>
              </a:rPr>
              <a:t>improve and maintain electronic customer relationship management </a:t>
            </a:r>
            <a:r>
              <a:rPr lang="en-US" sz="1500" dirty="0"/>
              <a:t>(e-CRM) - </a:t>
            </a:r>
            <a:r>
              <a:rPr lang="en-US" sz="1500" dirty="0" smtClean="0"/>
              <a:t>e-CRM encompasses </a:t>
            </a:r>
            <a:r>
              <a:rPr lang="en-US" sz="1500" dirty="0"/>
              <a:t>all the CRM functions with the use of the net environment i.e., intranet, extranet and internet. Electronic CRM concerns all forms of managing relationships with customers making use of information technology (IT</a:t>
            </a:r>
            <a:r>
              <a:rPr lang="en-US" sz="1500" dirty="0" smtClean="0"/>
              <a:t>). This can be used to more effectively track customer issues like repeat calls and consistent complaints allowing a company to more effectively deal with a growing issue.</a:t>
            </a:r>
            <a:endParaRPr lang="en-US" sz="1500" dirty="0"/>
          </a:p>
          <a:p>
            <a:pPr>
              <a:buClr>
                <a:srgbClr val="00B050"/>
              </a:buClr>
            </a:pPr>
            <a:r>
              <a:rPr lang="en-US" sz="1500" b="1" dirty="0" smtClean="0">
                <a:solidFill>
                  <a:srgbClr val="FF0000"/>
                </a:solidFill>
                <a:latin typeface="Arial" panose="020B0604020202020204" pitchFamily="34" charset="0"/>
                <a:cs typeface="Arial" panose="020B0604020202020204" pitchFamily="34" charset="0"/>
              </a:rPr>
              <a:t>P6.2 - Task 02 - </a:t>
            </a:r>
            <a:r>
              <a:rPr lang="en-US" sz="1500" dirty="0" smtClean="0">
                <a:solidFill>
                  <a:srgbClr val="FF0000"/>
                </a:solidFill>
                <a:latin typeface="Arial" panose="020B0604020202020204" pitchFamily="34" charset="0"/>
                <a:cs typeface="Arial" panose="020B0604020202020204" pitchFamily="34" charset="0"/>
              </a:rPr>
              <a:t>Define, with examples, the purpose and benefits of Digital marketing Strategies.</a:t>
            </a:r>
          </a:p>
          <a:p>
            <a:pPr>
              <a:buClr>
                <a:srgbClr val="00B050"/>
              </a:buClr>
            </a:pPr>
            <a:r>
              <a:rPr lang="en-US" sz="1500" b="1" dirty="0" smtClean="0">
                <a:solidFill>
                  <a:srgbClr val="FF0000"/>
                </a:solidFill>
                <a:latin typeface="Arial" panose="020B0604020202020204" pitchFamily="34" charset="0"/>
                <a:cs typeface="Arial" panose="020B0604020202020204" pitchFamily="34" charset="0"/>
              </a:rPr>
              <a:t>P6.2 - Task 03 </a:t>
            </a:r>
            <a:r>
              <a:rPr lang="en-US" sz="1500" b="1" dirty="0">
                <a:solidFill>
                  <a:srgbClr val="FF0000"/>
                </a:solidFill>
                <a:latin typeface="Arial" panose="020B0604020202020204" pitchFamily="34" charset="0"/>
                <a:cs typeface="Arial" panose="020B0604020202020204" pitchFamily="34" charset="0"/>
              </a:rPr>
              <a:t>- </a:t>
            </a:r>
            <a:r>
              <a:rPr lang="en-US" sz="1500" dirty="0">
                <a:solidFill>
                  <a:srgbClr val="FF0000"/>
                </a:solidFill>
                <a:latin typeface="Arial" panose="020B0604020202020204" pitchFamily="34" charset="0"/>
                <a:cs typeface="Arial" panose="020B0604020202020204" pitchFamily="34" charset="0"/>
              </a:rPr>
              <a:t>Explain </a:t>
            </a:r>
            <a:r>
              <a:rPr lang="en-US" sz="1500" dirty="0" smtClean="0">
                <a:solidFill>
                  <a:srgbClr val="FF0000"/>
                </a:solidFill>
                <a:latin typeface="Arial" panose="020B0604020202020204" pitchFamily="34" charset="0"/>
                <a:cs typeface="Arial" panose="020B0604020202020204" pitchFamily="34" charset="0"/>
              </a:rPr>
              <a:t>to James in a report why INK </a:t>
            </a:r>
            <a:r>
              <a:rPr lang="en-US" sz="1500" dirty="0">
                <a:solidFill>
                  <a:srgbClr val="FF0000"/>
                </a:solidFill>
                <a:latin typeface="Arial" panose="020B0604020202020204" pitchFamily="34" charset="0"/>
                <a:cs typeface="Arial" panose="020B0604020202020204" pitchFamily="34" charset="0"/>
              </a:rPr>
              <a:t>may consider developing a digital marketing </a:t>
            </a:r>
            <a:r>
              <a:rPr lang="en-US" sz="1500" dirty="0" smtClean="0">
                <a:solidFill>
                  <a:srgbClr val="FF0000"/>
                </a:solidFill>
                <a:latin typeface="Arial" panose="020B0604020202020204" pitchFamily="34" charset="0"/>
                <a:cs typeface="Arial" panose="020B0604020202020204" pitchFamily="34" charset="0"/>
              </a:rPr>
              <a:t>strategy.</a:t>
            </a:r>
            <a:endParaRPr lang="en-US" sz="1500" dirty="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P6.2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pic>
        <p:nvPicPr>
          <p:cNvPr id="3" name="Picture 2">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9442" y="2804534"/>
            <a:ext cx="1674258" cy="1116172"/>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9442" y="4005064"/>
            <a:ext cx="1674258" cy="1004555"/>
          </a:xfrm>
          <a:prstGeom prst="rect">
            <a:avLst/>
          </a:prstGeom>
        </p:spPr>
      </p:pic>
      <p:pic>
        <p:nvPicPr>
          <p:cNvPr id="5" name="Picture 4">
            <a:hlinkClick r:id="rId6" action="ppaction://hlinkfi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9442" y="1067130"/>
            <a:ext cx="1674258" cy="1674258"/>
          </a:xfrm>
          <a:prstGeom prst="rect">
            <a:avLst/>
          </a:prstGeom>
        </p:spPr>
      </p:pic>
      <p:pic>
        <p:nvPicPr>
          <p:cNvPr id="3076" name="Picture 4" descr="Image result for digital marketi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4856" y="5145633"/>
            <a:ext cx="1668844" cy="152372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1303830184"/>
              </p:ext>
            </p:extLst>
          </p:nvPr>
        </p:nvGraphicFramePr>
        <p:xfrm>
          <a:off x="246103" y="5633040"/>
          <a:ext cx="6913338" cy="1036320"/>
        </p:xfrm>
        <a:graphic>
          <a:graphicData uri="http://schemas.openxmlformats.org/drawingml/2006/table">
            <a:tbl>
              <a:tblPr firstRow="1" bandRow="1">
                <a:tableStyleId>{5C22544A-7EE6-4342-B048-85BDC9FD1C3A}</a:tableStyleId>
              </a:tblPr>
              <a:tblGrid>
                <a:gridCol w="1805617"/>
                <a:gridCol w="1440160"/>
                <a:gridCol w="3667561"/>
              </a:tblGrid>
              <a:tr h="157964">
                <a:tc>
                  <a:txBody>
                    <a:bodyPr/>
                    <a:lstStyle/>
                    <a:p>
                      <a:pPr algn="ctr"/>
                      <a:r>
                        <a:rPr lang="en-US" sz="1400" b="0" dirty="0" smtClean="0">
                          <a:latin typeface="Arial" panose="020B0604020202020204" pitchFamily="34" charset="0"/>
                          <a:cs typeface="Arial" panose="020B0604020202020204" pitchFamily="34" charset="0"/>
                        </a:rPr>
                        <a:t>The changing nature of marketing </a:t>
                      </a:r>
                      <a:endParaRPr lang="en-GB" sz="1400" b="0" dirty="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To reduce costs </a:t>
                      </a:r>
                      <a:endParaRPr lang="en-GB" sz="1400" b="0" dirty="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Increased participation in social communities and generating interest groups </a:t>
                      </a:r>
                      <a:endParaRPr lang="en-GB" sz="1400" b="0" dirty="0">
                        <a:latin typeface="Arial" panose="020B0604020202020204" pitchFamily="34" charset="0"/>
                        <a:cs typeface="Arial" panose="020B0604020202020204" pitchFamily="34" charset="0"/>
                      </a:endParaRPr>
                    </a:p>
                  </a:txBody>
                  <a:tcPr/>
                </a:tc>
              </a:tr>
              <a:tr h="152400">
                <a:tc>
                  <a:txBody>
                    <a:bodyPr/>
                    <a:lstStyle/>
                    <a:p>
                      <a:pPr algn="ctr"/>
                      <a:r>
                        <a:rPr lang="en-US" sz="1400" b="0" dirty="0" smtClean="0">
                          <a:latin typeface="Arial" panose="020B0604020202020204" pitchFamily="34" charset="0"/>
                          <a:cs typeface="Arial" panose="020B0604020202020204" pitchFamily="34" charset="0"/>
                        </a:rPr>
                        <a:t>Changes in consumer behaviour </a:t>
                      </a:r>
                      <a:endParaRPr lang="en-GB" sz="1400" b="0" dirty="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To improve reputation </a:t>
                      </a:r>
                      <a:endParaRPr lang="en-GB" sz="1400" b="0" dirty="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To improve and maintain electronic customer relationship management </a:t>
                      </a:r>
                      <a:endParaRPr lang="en-GB" sz="1400" b="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024381051"/>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632311"/>
          </a:xfrm>
          <a:prstGeom prst="rect">
            <a:avLst/>
          </a:prstGeom>
        </p:spPr>
        <p:txBody>
          <a:bodyPr wrap="square">
            <a:spAutoFit/>
          </a:bodyPr>
          <a:lstStyle/>
          <a:p>
            <a:pPr>
              <a:buClr>
                <a:srgbClr val="00B050"/>
              </a:buClr>
            </a:pPr>
            <a:r>
              <a:rPr lang="en-US" sz="3600" b="1" dirty="0">
                <a:solidFill>
                  <a:srgbClr val="FF0000"/>
                </a:solidFill>
                <a:latin typeface="Arial" panose="020B0604020202020204" pitchFamily="34" charset="0"/>
                <a:cs typeface="Arial" panose="020B0604020202020204" pitchFamily="34" charset="0"/>
              </a:rPr>
              <a:t>P6.1 – Task 01</a:t>
            </a:r>
            <a:r>
              <a:rPr lang="en-US" sz="3600" dirty="0">
                <a:solidFill>
                  <a:srgbClr val="FF0000"/>
                </a:solidFill>
                <a:latin typeface="Arial" panose="020B0604020202020204" pitchFamily="34" charset="0"/>
                <a:cs typeface="Arial" panose="020B0604020202020204" pitchFamily="34" charset="0"/>
              </a:rPr>
              <a:t> – Define Digital Marketing and using an appropriate business example describe the possible range of methods used.</a:t>
            </a:r>
          </a:p>
          <a:p>
            <a:pPr>
              <a:buClr>
                <a:srgbClr val="00B050"/>
              </a:buClr>
            </a:pPr>
            <a:r>
              <a:rPr lang="en-US" sz="3600" b="1" dirty="0" smtClean="0">
                <a:solidFill>
                  <a:srgbClr val="FF0000"/>
                </a:solidFill>
                <a:latin typeface="Arial" panose="020B0604020202020204" pitchFamily="34" charset="0"/>
                <a:cs typeface="Arial" panose="020B0604020202020204" pitchFamily="34" charset="0"/>
              </a:rPr>
              <a:t>P6.2 </a:t>
            </a:r>
            <a:r>
              <a:rPr lang="en-US" sz="3600" b="1" dirty="0">
                <a:solidFill>
                  <a:srgbClr val="FF0000"/>
                </a:solidFill>
                <a:latin typeface="Arial" panose="020B0604020202020204" pitchFamily="34" charset="0"/>
                <a:cs typeface="Arial" panose="020B0604020202020204" pitchFamily="34" charset="0"/>
              </a:rPr>
              <a:t>- Task 02 - </a:t>
            </a:r>
            <a:r>
              <a:rPr lang="en-US" sz="3600" dirty="0">
                <a:solidFill>
                  <a:srgbClr val="FF0000"/>
                </a:solidFill>
                <a:latin typeface="Arial" panose="020B0604020202020204" pitchFamily="34" charset="0"/>
                <a:cs typeface="Arial" panose="020B0604020202020204" pitchFamily="34" charset="0"/>
              </a:rPr>
              <a:t>Define, with examples, the purpose and benefits of Digital marketing Strategies.</a:t>
            </a:r>
          </a:p>
          <a:p>
            <a:pPr>
              <a:buClr>
                <a:srgbClr val="00B050"/>
              </a:buClr>
            </a:pPr>
            <a:r>
              <a:rPr lang="en-US" sz="3600" b="1" dirty="0">
                <a:solidFill>
                  <a:srgbClr val="FF0000"/>
                </a:solidFill>
                <a:latin typeface="Arial" panose="020B0604020202020204" pitchFamily="34" charset="0"/>
                <a:cs typeface="Arial" panose="020B0604020202020204" pitchFamily="34" charset="0"/>
              </a:rPr>
              <a:t>P6.2 - Task 03 - </a:t>
            </a:r>
            <a:r>
              <a:rPr lang="en-US" sz="3600" dirty="0">
                <a:solidFill>
                  <a:srgbClr val="FF0000"/>
                </a:solidFill>
                <a:latin typeface="Arial" panose="020B0604020202020204" pitchFamily="34" charset="0"/>
                <a:cs typeface="Arial" panose="020B0604020202020204" pitchFamily="34" charset="0"/>
              </a:rPr>
              <a:t>Explain to James in a report why INK may consider developing a digital marketing strategy.</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LO3 – Assessment Criteria</a:t>
            </a:r>
            <a:endParaRPr lang="en-US" sz="3600" dirty="0"/>
          </a:p>
        </p:txBody>
      </p:sp>
    </p:spTree>
    <p:extLst>
      <p:ext uri="{BB962C8B-B14F-4D97-AF65-F5344CB8AC3E}">
        <p14:creationId xmlns:p14="http://schemas.microsoft.com/office/powerpoint/2010/main" val="97643574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974951188"/>
              </p:ext>
            </p:extLst>
          </p:nvPr>
        </p:nvGraphicFramePr>
        <p:xfrm>
          <a:off x="251520" y="1052736"/>
          <a:ext cx="8580620" cy="5593080"/>
        </p:xfrm>
        <a:graphic>
          <a:graphicData uri="http://schemas.openxmlformats.org/drawingml/2006/table">
            <a:tbl>
              <a:tblPr firstRow="1" bandRow="1">
                <a:tableStyleId>{5C22544A-7EE6-4342-B048-85BDC9FD1C3A}</a:tableStyleId>
              </a:tblPr>
              <a:tblGrid>
                <a:gridCol w="1728192"/>
                <a:gridCol w="2736304"/>
                <a:gridCol w="2016224"/>
                <a:gridCol w="2099900"/>
              </a:tblGrid>
              <a:tr h="202312">
                <a:tc>
                  <a:txBody>
                    <a:bodyPr/>
                    <a:lstStyle/>
                    <a:p>
                      <a:pPr algn="ctr"/>
                      <a:r>
                        <a:rPr lang="en-US" sz="1100" dirty="0" smtClean="0">
                          <a:latin typeface="Arial" panose="020B0604020202020204" pitchFamily="34" charset="0"/>
                          <a:cs typeface="Arial" panose="020B0604020202020204" pitchFamily="34" charset="0"/>
                        </a:rPr>
                        <a:t>LO</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Pass</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Merit</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Distinction</a:t>
                      </a:r>
                      <a:endParaRPr lang="en-GB" sz="1100" dirty="0">
                        <a:latin typeface="Arial" panose="020B0604020202020204" pitchFamily="34" charset="0"/>
                        <a:cs typeface="Arial" panose="020B0604020202020204" pitchFamily="34" charset="0"/>
                      </a:endParaRPr>
                    </a:p>
                  </a:txBody>
                  <a:tcPr/>
                </a:tc>
              </a:tr>
              <a:tr h="133573">
                <a:tc rowSpan="4">
                  <a:txBody>
                    <a:bodyPr/>
                    <a:lstStyle/>
                    <a:p>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LO1 - Understand the purpose of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P1 - Identify SMART marketing objectives for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P2 - Identify a market segment for a specific business when planning a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M1 - Explain the importance to a specific business of market segmentation in planning a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D1 - Compare two businesses with contrasting marketing strategies and evaluate the impact of the strategy on each business</a:t>
                      </a:r>
                    </a:p>
                  </a:txBody>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P3 - Describe marketing strategies a specific business may consider</a:t>
                      </a: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M2 - Analyse the marketing approach taken and the marketing strategy created by a specific business to market a product</a:t>
                      </a: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133573">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P4 - Explain the approaches to marketing a specific business could take</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6526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LO2 - Understand factors influencing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P5 - Explain the factors influencing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M3 - Describe the impact of unforeseen changes and unexpected events on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D2 - Evaluate how a specific business has reacted to changes in the factors influencing its marketing strategy</a:t>
                      </a:r>
                    </a:p>
                  </a:txBody>
                  <a:tcPr/>
                </a:tc>
              </a:tr>
              <a:tr h="372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a:t>
                      </a:r>
                      <a:r>
                        <a:rPr kumimoji="0" lang="en-GB" sz="1100" b="1" i="0" u="none" strike="noStrike" kern="1200" baseline="0" dirty="0" smtClean="0">
                          <a:solidFill>
                            <a:schemeClr val="dk1"/>
                          </a:solidFill>
                          <a:latin typeface="Arial" panose="020B0604020202020204" pitchFamily="34" charset="0"/>
                          <a:ea typeface="+mn-ea"/>
                          <a:cs typeface="Arial" panose="020B0604020202020204" pitchFamily="34" charset="0"/>
                        </a:rPr>
                        <a:t>3 - Understand digital marketing</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P6 - Explain why a specific business may consider developing a digital marketing strategy</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3335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LO4 - Know what benefits branding can generate for businesses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P7 - For a specific business, describe what they have done to create brand recognition and unique selling points, and to represent their beliefs and values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416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LO5 - Be able to use business tools to propose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P8 - Propose a marketing strategy for a specific business using business tools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M4: Assess the business tools used in a marketing strategy proposal and explain how effective they were</a:t>
                      </a:r>
                    </a:p>
                  </a:txBody>
                  <a:tcPr/>
                </a:tc>
                <a:tc>
                  <a:txBody>
                    <a:bodyPr/>
                    <a:lstStyle/>
                    <a:p>
                      <a:endParaRPr kumimoji="0" lang="en-GB" sz="11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329286147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724644"/>
          </a:xfrm>
          <a:prstGeom prst="rect">
            <a:avLst/>
          </a:prstGeom>
        </p:spPr>
        <p:txBody>
          <a:bodyPr wrap="square">
            <a:spAutoFit/>
          </a:bodyPr>
          <a:lstStyle/>
          <a:p>
            <a:pPr>
              <a:spcAft>
                <a:spcPts val="600"/>
              </a:spcAft>
              <a:buClr>
                <a:schemeClr val="accent6">
                  <a:lumMod val="50000"/>
                </a:schemeClr>
              </a:buClr>
            </a:pPr>
            <a:r>
              <a:rPr lang="en-US" sz="1400" b="1" dirty="0" smtClean="0">
                <a:solidFill>
                  <a:srgbClr val="0070C0"/>
                </a:solidFill>
              </a:rPr>
              <a:t>Scenario - INK</a:t>
            </a:r>
            <a:endParaRPr lang="en-US" sz="1400" b="1" dirty="0">
              <a:solidFill>
                <a:srgbClr val="0070C0"/>
              </a:solidFill>
            </a:endParaRP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Wilkinson started his business ‘Ink’ in 2010, which specialises in designing and producing funky stationery and office equipment using recycled materials, with a percentage of all sales going to support a school in Ethiopia.</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He has built up a customer base over the years with his ‘left handed range’ of stationery. The business has had an effective marketing strategy in the past, as they have always produced products that have been ‘trendy’ and therefore a little different from the traditional stationery and office equipment. All products are environmentally friendly which is important to James.</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In the early days, Inks products were featured in various magazines which gave the business good initial exposure, but that was several years ago now. New customers were given introductory benefits and access to more offers if custom was generated from direct recommendations. These have now diminished along with the new customers.</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has recognised that in order to remain competitive, the business needs to be re-</a:t>
            </a:r>
            <a:r>
              <a:rPr lang="en-US" sz="1400" dirty="0" err="1">
                <a:solidFill>
                  <a:srgbClr val="0070C0"/>
                </a:solidFill>
              </a:rPr>
              <a:t>energised</a:t>
            </a:r>
            <a:r>
              <a:rPr lang="en-US" sz="1400" dirty="0">
                <a:solidFill>
                  <a:srgbClr val="0070C0"/>
                </a:solidFill>
              </a:rPr>
              <a:t> and change its approach in order to move forward. He is aware that their marketing lacks some imagination in all areas from their general daily marketing to its website, and social media presence. They also lack the ability to diversify. Ink need to increase its sales and its market share.</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James approached you directly with the task of recommending a new marketing strategy for Ink as he is aware that you have been studying marketing as part of your Cambridge Technical in Business course.</a:t>
            </a:r>
          </a:p>
          <a:p>
            <a:pPr marL="271463" indent="-271463">
              <a:spcAft>
                <a:spcPts val="600"/>
              </a:spcAft>
              <a:buClr>
                <a:schemeClr val="accent6">
                  <a:lumMod val="50000"/>
                </a:schemeClr>
              </a:buClr>
              <a:buFont typeface="Wingdings 3" panose="05040102010807070707" pitchFamily="18" charset="2"/>
              <a:buChar char=""/>
            </a:pPr>
            <a:r>
              <a:rPr lang="en-US" sz="1400" dirty="0">
                <a:solidFill>
                  <a:srgbClr val="0070C0"/>
                </a:solidFill>
              </a:rPr>
              <a:t>Whilst meeting with him, you were able to determine that he is open to new design and production methods, diversification, targeting new customers and to other ideas that you may recommend. He did emphasise the importance of continuing to use recycled materials in all his work and to using environmentally friendly production methods as well as the continued support to the school in Ethiopia which he set up.</a:t>
            </a:r>
          </a:p>
        </p:txBody>
      </p:sp>
      <p:sp>
        <p:nvSpPr>
          <p:cNvPr id="11" name="Title 2"/>
          <p:cNvSpPr>
            <a:spLocks noGrp="1"/>
          </p:cNvSpPr>
          <p:nvPr>
            <p:ph type="title"/>
          </p:nvPr>
        </p:nvSpPr>
        <p:spPr>
          <a:xfrm>
            <a:off x="70266" y="72008"/>
            <a:ext cx="8859452" cy="548680"/>
          </a:xfrm>
        </p:spPr>
        <p:txBody>
          <a:bodyPr>
            <a:noAutofit/>
          </a:bodyPr>
          <a:lstStyle/>
          <a:p>
            <a:r>
              <a:rPr lang="en-US" sz="2600" smtClean="0"/>
              <a:t>P6.1 </a:t>
            </a:r>
            <a:r>
              <a:rPr lang="en-US" sz="2600" dirty="0" smtClean="0"/>
              <a:t>– What Marketing Objectives Typically Cover - Scenario</a:t>
            </a:r>
            <a:endParaRPr lang="en-US" sz="2600" dirty="0"/>
          </a:p>
        </p:txBody>
      </p:sp>
    </p:spTree>
    <p:extLst>
      <p:ext uri="{BB962C8B-B14F-4D97-AF65-F5344CB8AC3E}">
        <p14:creationId xmlns:p14="http://schemas.microsoft.com/office/powerpoint/2010/main" val="319073599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115816256"/>
              </p:ext>
            </p:extLst>
          </p:nvPr>
        </p:nvGraphicFramePr>
        <p:xfrm>
          <a:off x="7164288" y="1052736"/>
          <a:ext cx="1656184" cy="5543164"/>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How often do you fill in an online survey.</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Does anyone ever win the prizes on these online surveys.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SEO, SEM, Banner Ads and Pop-Ups.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What is Googles secret equation that puts you at the top of the google ranking.</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How else can a business move higher up the search results in a browser.</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Who still uses Yahoo, AOL, Ask.</a:t>
                      </a:r>
                      <a:endParaRPr lang="en-GB" sz="1370" dirty="0" smtClean="0">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55422"/>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600" dirty="0" smtClean="0"/>
              <a:t>Digital marketing is </a:t>
            </a:r>
            <a:r>
              <a:rPr lang="en-US" sz="1600" dirty="0"/>
              <a:t>the marketing of products or services using digital channels/media to reach </a:t>
            </a:r>
            <a:r>
              <a:rPr lang="en-US" sz="1600" dirty="0" smtClean="0"/>
              <a:t>consumers. It </a:t>
            </a:r>
            <a:r>
              <a:rPr lang="en-US" sz="1600" dirty="0"/>
              <a:t>is an umbrella term for all </a:t>
            </a:r>
            <a:r>
              <a:rPr lang="en-US" sz="1600" dirty="0" smtClean="0"/>
              <a:t>online </a:t>
            </a:r>
            <a:r>
              <a:rPr lang="en-US" sz="1600" dirty="0"/>
              <a:t>marketing efforts. Businesses leverage digital channels such as Google search, social media, email, and their websites to connect with their current and prospective customers</a:t>
            </a:r>
            <a:r>
              <a:rPr lang="en-US" sz="1600" dirty="0" smtClean="0"/>
              <a:t>.</a:t>
            </a:r>
            <a:endParaRPr lang="en-US" sz="1600" dirty="0"/>
          </a:p>
          <a:p>
            <a:pPr marL="360363" indent="-360363">
              <a:buClr>
                <a:srgbClr val="00B050"/>
              </a:buClr>
              <a:buFont typeface="Wingdings 3" panose="05040102010807070707" pitchFamily="18" charset="2"/>
              <a:buChar char=""/>
            </a:pPr>
            <a:r>
              <a:rPr lang="en-US" sz="1600" dirty="0"/>
              <a:t>The reality is, people spend twice as much time online as they used to 12 years ago. And while </a:t>
            </a:r>
            <a:r>
              <a:rPr lang="en-US" sz="1600" dirty="0" smtClean="0"/>
              <a:t>it is said </a:t>
            </a:r>
            <a:r>
              <a:rPr lang="en-US" sz="1600" dirty="0"/>
              <a:t>a lot, the way </a:t>
            </a:r>
            <a:r>
              <a:rPr lang="en-US" sz="1600" dirty="0" smtClean="0"/>
              <a:t>most people </a:t>
            </a:r>
            <a:r>
              <a:rPr lang="en-US" sz="1600" dirty="0"/>
              <a:t>shop and buy </a:t>
            </a:r>
            <a:r>
              <a:rPr lang="en-US" sz="1600" dirty="0" smtClean="0"/>
              <a:t>has </a:t>
            </a:r>
            <a:r>
              <a:rPr lang="en-US" sz="1600" dirty="0"/>
              <a:t>changed, meaning offline marketing isn’t as effective as it used to be.</a:t>
            </a:r>
          </a:p>
          <a:p>
            <a:pPr marL="360363" indent="-360363">
              <a:buClr>
                <a:srgbClr val="00B050"/>
              </a:buClr>
              <a:buFont typeface="Wingdings 3" panose="05040102010807070707" pitchFamily="18" charset="2"/>
              <a:buChar char=""/>
            </a:pPr>
            <a:r>
              <a:rPr lang="en-US" sz="1600" dirty="0" smtClean="0"/>
              <a:t>Marketing </a:t>
            </a:r>
            <a:r>
              <a:rPr lang="en-US" sz="1600" dirty="0"/>
              <a:t>has always been about connecting with </a:t>
            </a:r>
            <a:r>
              <a:rPr lang="en-US" sz="1600" dirty="0" smtClean="0"/>
              <a:t>an </a:t>
            </a:r>
            <a:r>
              <a:rPr lang="en-US" sz="1600" dirty="0"/>
              <a:t>audience in the right place and at the right time. Today, that means that </a:t>
            </a:r>
            <a:r>
              <a:rPr lang="en-US" sz="1600" dirty="0" smtClean="0"/>
              <a:t>businesses </a:t>
            </a:r>
            <a:r>
              <a:rPr lang="en-US" sz="1600" dirty="0"/>
              <a:t>need to meet them where they are already spending </a:t>
            </a:r>
            <a:r>
              <a:rPr lang="en-US" sz="1600" dirty="0" smtClean="0"/>
              <a:t>time, </a:t>
            </a:r>
            <a:r>
              <a:rPr lang="en-US" sz="1600" dirty="0"/>
              <a:t>on the internet</a:t>
            </a:r>
            <a:r>
              <a:rPr lang="en-US" sz="1600" dirty="0" smtClean="0"/>
              <a:t>.</a:t>
            </a:r>
          </a:p>
          <a:p>
            <a:pPr marL="360363" indent="-360363">
              <a:buClr>
                <a:srgbClr val="00B050"/>
              </a:buClr>
              <a:buFont typeface="Wingdings 3" panose="05040102010807070707" pitchFamily="18" charset="2"/>
              <a:buChar char=""/>
            </a:pPr>
            <a:r>
              <a:rPr lang="en-US" sz="1600" b="1" dirty="0" smtClean="0">
                <a:solidFill>
                  <a:schemeClr val="dk1"/>
                </a:solidFill>
                <a:latin typeface="Arial" panose="020B0604020202020204" pitchFamily="34" charset="0"/>
                <a:cs typeface="Arial" panose="020B0604020202020204" pitchFamily="34" charset="0"/>
              </a:rPr>
              <a:t>Methods readily available:</a:t>
            </a:r>
            <a:endParaRPr lang="en-US" sz="1600" b="1" dirty="0">
              <a:solidFill>
                <a:schemeClr val="dk1"/>
              </a:solidFill>
              <a:latin typeface="Arial" panose="020B0604020202020204" pitchFamily="34" charset="0"/>
              <a:cs typeface="Arial" panose="020B0604020202020204" pitchFamily="34" charset="0"/>
            </a:endParaRP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Your website</a:t>
            </a: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Blog posts</a:t>
            </a:r>
          </a:p>
          <a:p>
            <a:pPr marL="541338" indent="-180975">
              <a:buClr>
                <a:srgbClr val="00B050"/>
              </a:buClr>
              <a:buFont typeface="Arial" panose="020B0604020202020204" pitchFamily="34" charset="0"/>
              <a:buChar char="•"/>
            </a:pPr>
            <a:r>
              <a:rPr lang="en-US" sz="1600" dirty="0" smtClean="0">
                <a:solidFill>
                  <a:schemeClr val="dk1"/>
                </a:solidFill>
                <a:latin typeface="Arial" panose="020B0604020202020204" pitchFamily="34" charset="0"/>
                <a:cs typeface="Arial" panose="020B0604020202020204" pitchFamily="34" charset="0"/>
              </a:rPr>
              <a:t>E-books </a:t>
            </a:r>
            <a:r>
              <a:rPr lang="en-US" sz="1600" dirty="0">
                <a:solidFill>
                  <a:schemeClr val="dk1"/>
                </a:solidFill>
                <a:latin typeface="Arial" panose="020B0604020202020204" pitchFamily="34" charset="0"/>
                <a:cs typeface="Arial" panose="020B0604020202020204" pitchFamily="34" charset="0"/>
              </a:rPr>
              <a:t>and whitepapers</a:t>
            </a: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Infographics</a:t>
            </a: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Interactive tools</a:t>
            </a: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Social media channels </a:t>
            </a:r>
            <a:r>
              <a:rPr lang="en-US" sz="1600" dirty="0" smtClean="0">
                <a:solidFill>
                  <a:schemeClr val="dk1"/>
                </a:solidFill>
                <a:latin typeface="Arial" panose="020B0604020202020204" pitchFamily="34" charset="0"/>
                <a:cs typeface="Arial" panose="020B0604020202020204" pitchFamily="34" charset="0"/>
              </a:rPr>
              <a:t>(e.g. Facebook</a:t>
            </a:r>
            <a:r>
              <a:rPr lang="en-US" sz="1600" dirty="0">
                <a:solidFill>
                  <a:schemeClr val="dk1"/>
                </a:solidFill>
                <a:latin typeface="Arial" panose="020B0604020202020204" pitchFamily="34" charset="0"/>
                <a:cs typeface="Arial" panose="020B0604020202020204" pitchFamily="34" charset="0"/>
              </a:rPr>
              <a:t>, LinkedIn, Twitter, </a:t>
            </a:r>
            <a:r>
              <a:rPr lang="en-US" sz="1600" dirty="0" smtClean="0">
                <a:solidFill>
                  <a:schemeClr val="dk1"/>
                </a:solidFill>
                <a:latin typeface="Arial" panose="020B0604020202020204" pitchFamily="34" charset="0"/>
                <a:cs typeface="Arial" panose="020B0604020202020204" pitchFamily="34" charset="0"/>
              </a:rPr>
              <a:t>Instagram)</a:t>
            </a:r>
            <a:endParaRPr lang="en-US" sz="1600" dirty="0">
              <a:solidFill>
                <a:schemeClr val="dk1"/>
              </a:solidFill>
              <a:latin typeface="Arial" panose="020B0604020202020204" pitchFamily="34" charset="0"/>
              <a:cs typeface="Arial" panose="020B0604020202020204" pitchFamily="34" charset="0"/>
            </a:endParaRP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Earned online coverage (PR, social media, and reviews)</a:t>
            </a: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Online brochures and </a:t>
            </a:r>
            <a:r>
              <a:rPr lang="en-US" sz="1600" dirty="0" err="1">
                <a:solidFill>
                  <a:schemeClr val="dk1"/>
                </a:solidFill>
                <a:latin typeface="Arial" panose="020B0604020202020204" pitchFamily="34" charset="0"/>
                <a:cs typeface="Arial" panose="020B0604020202020204" pitchFamily="34" charset="0"/>
              </a:rPr>
              <a:t>lookbooks</a:t>
            </a:r>
            <a:endParaRPr lang="en-US" sz="1600" dirty="0">
              <a:solidFill>
                <a:schemeClr val="dk1"/>
              </a:solidFill>
              <a:latin typeface="Arial" panose="020B0604020202020204" pitchFamily="34" charset="0"/>
              <a:cs typeface="Arial" panose="020B0604020202020204" pitchFamily="34" charset="0"/>
            </a:endParaRPr>
          </a:p>
          <a:p>
            <a:pPr marL="541338" indent="-180975">
              <a:buClr>
                <a:srgbClr val="00B050"/>
              </a:buClr>
              <a:buFont typeface="Arial" panose="020B0604020202020204" pitchFamily="34" charset="0"/>
              <a:buChar char="•"/>
            </a:pPr>
            <a:r>
              <a:rPr lang="en-US" sz="1600" dirty="0">
                <a:solidFill>
                  <a:schemeClr val="dk1"/>
                </a:solidFill>
                <a:latin typeface="Arial" panose="020B0604020202020204" pitchFamily="34" charset="0"/>
                <a:cs typeface="Arial" panose="020B0604020202020204" pitchFamily="34" charset="0"/>
              </a:rPr>
              <a:t>Branding assets (logos, fonts, etc</a:t>
            </a:r>
            <a:r>
              <a:rPr lang="en-US" sz="1600" dirty="0" smtClean="0">
                <a:solidFill>
                  <a:schemeClr val="dk1"/>
                </a:solidFill>
                <a:latin typeface="Arial" panose="020B0604020202020204" pitchFamily="34" charset="0"/>
                <a:cs typeface="Arial" panose="020B0604020202020204" pitchFamily="34" charset="0"/>
              </a:rPr>
              <a:t>.)</a:t>
            </a:r>
            <a:endParaRPr lang="en-US" sz="1600" dirty="0">
              <a:solidFill>
                <a:schemeClr val="dk1"/>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2900" dirty="0" smtClean="0"/>
              <a:t>P6.1 </a:t>
            </a:r>
            <a:r>
              <a:rPr lang="en-US" sz="2900" dirty="0"/>
              <a:t>- Why </a:t>
            </a:r>
            <a:r>
              <a:rPr lang="en-US" sz="2900" dirty="0" smtClean="0"/>
              <a:t>Businesses </a:t>
            </a:r>
            <a:r>
              <a:rPr lang="en-US" sz="2900" dirty="0"/>
              <a:t>have </a:t>
            </a:r>
            <a:r>
              <a:rPr lang="en-US" sz="2900" dirty="0" smtClean="0"/>
              <a:t>Digital Marketing Strategies</a:t>
            </a:r>
            <a:endParaRPr lang="en-US" sz="2900" dirty="0"/>
          </a:p>
        </p:txBody>
      </p:sp>
    </p:spTree>
    <p:extLst>
      <p:ext uri="{BB962C8B-B14F-4D97-AF65-F5344CB8AC3E}">
        <p14:creationId xmlns:p14="http://schemas.microsoft.com/office/powerpoint/2010/main" val="357373701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57667</TotalTime>
  <Words>3002</Words>
  <Application>Microsoft Office PowerPoint</Application>
  <PresentationFormat>On-screen Show (4:3)</PresentationFormat>
  <Paragraphs>274</Paragraphs>
  <Slides>15</Slides>
  <Notes>15</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01 – Learning Outcome (LO) Weightings</vt:lpstr>
      <vt:lpstr>Assessment Criteria</vt:lpstr>
      <vt:lpstr>P6.1 – What Marketing Objectives Typically Cover - Scenario</vt:lpstr>
      <vt:lpstr>P6.1 - Why Businesses have Digital Marketing Strategies</vt:lpstr>
      <vt:lpstr>P6.1 - Why Businesses have Digital Marketing Strategies</vt:lpstr>
      <vt:lpstr>P6.1 - Why Businesses have Digital Marketing Strategies</vt:lpstr>
      <vt:lpstr>P6.2 - Why Businesses have Digital Marketing Strategies</vt:lpstr>
      <vt:lpstr>P6.2 - Why Businesses have Digital Marketing Strategies</vt:lpstr>
      <vt:lpstr>P6.2 - Why Businesses have Digital Marketing Strategies</vt:lpstr>
      <vt:lpstr>LO3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LO3 - Understand Digital Marketing</dc:title>
  <dc:subject>eBusiness</dc:subject>
  <dc:creator>Enderoth</dc:creator>
  <cp:lastModifiedBy>Stephen Rafferty</cp:lastModifiedBy>
  <cp:revision>1744</cp:revision>
  <cp:lastPrinted>2014-01-22T18:25:48Z</cp:lastPrinted>
  <dcterms:created xsi:type="dcterms:W3CDTF">2008-03-12T11:01:44Z</dcterms:created>
  <dcterms:modified xsi:type="dcterms:W3CDTF">2017-07-25T19:42:01Z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